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52" r:id="rId4"/>
  </p:sldMasterIdLst>
  <p:notesMasterIdLst>
    <p:notesMasterId r:id="rId12"/>
  </p:notesMasterIdLst>
  <p:handoutMasterIdLst>
    <p:handoutMasterId r:id="rId13"/>
  </p:handoutMasterIdLst>
  <p:sldIdLst>
    <p:sldId id="457" r:id="rId5"/>
    <p:sldId id="459" r:id="rId6"/>
    <p:sldId id="460" r:id="rId7"/>
    <p:sldId id="461" r:id="rId8"/>
    <p:sldId id="462" r:id="rId9"/>
    <p:sldId id="463" r:id="rId10"/>
    <p:sldId id="45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F0187D-607E-FA14-7E76-88B825A3A793}" v="4" dt="2022-11-03T15:25:25.5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539" autoAdjust="0"/>
  </p:normalViewPr>
  <p:slideViewPr>
    <p:cSldViewPr>
      <p:cViewPr varScale="1">
        <p:scale>
          <a:sx n="69" d="100"/>
          <a:sy n="69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tington, James Mr (RAFAC-HQ)" userId="S::jim.partington100@rafac.mod.gov.uk::525172c3-21cc-4d18-b342-19debc057c08" providerId="AD" clId="Web-{B7F0187D-607E-FA14-7E76-88B825A3A793}"/>
    <pc:docChg chg="modSld">
      <pc:chgData name="Partington, James Mr (RAFAC-HQ)" userId="S::jim.partington100@rafac.mod.gov.uk::525172c3-21cc-4d18-b342-19debc057c08" providerId="AD" clId="Web-{B7F0187D-607E-FA14-7E76-88B825A3A793}" dt="2022-11-03T15:25:25.513" v="3" actId="20577"/>
      <pc:docMkLst>
        <pc:docMk/>
      </pc:docMkLst>
      <pc:sldChg chg="modSp">
        <pc:chgData name="Partington, James Mr (RAFAC-HQ)" userId="S::jim.partington100@rafac.mod.gov.uk::525172c3-21cc-4d18-b342-19debc057c08" providerId="AD" clId="Web-{B7F0187D-607E-FA14-7E76-88B825A3A793}" dt="2022-11-03T15:25:25.513" v="3" actId="20577"/>
        <pc:sldMkLst>
          <pc:docMk/>
          <pc:sldMk cId="0" sldId="462"/>
        </pc:sldMkLst>
        <pc:spChg chg="mod">
          <ac:chgData name="Partington, James Mr (RAFAC-HQ)" userId="S::jim.partington100@rafac.mod.gov.uk::525172c3-21cc-4d18-b342-19debc057c08" providerId="AD" clId="Web-{B7F0187D-607E-FA14-7E76-88B825A3A793}" dt="2022-11-03T15:25:25.513" v="3" actId="20577"/>
          <ac:spMkLst>
            <pc:docMk/>
            <pc:sldMk cId="0" sldId="462"/>
            <ac:spMk id="15565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Uncontrolled copy not subject to amendment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D3DAE30-BCB8-45BD-B15B-DF3F1E2BCCC9}" type="datetimeFigureOut">
              <a:rPr lang="en-US"/>
              <a:pPr>
                <a:defRPr/>
              </a:pPr>
              <a:t>11/3/2022</a:t>
            </a:fld>
            <a:endParaRPr lang="en-GB" dirty="0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Revision 1.00</a:t>
            </a: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B88E03-FA67-45FE-AEA7-162DC18A2D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Uncontrolled copy not subject to amendment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430D82-2409-4743-974E-77584D610162}" type="datetimeFigureOut">
              <a:rPr lang="en-US"/>
              <a:pPr>
                <a:defRPr/>
              </a:pPr>
              <a:t>11/3/2022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Revision 1.00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0C5DE7-18C8-4FE3-82CC-AFF1E8C31D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20B8FD-A9E8-4353-BC0C-56E3DF4DDFE1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19D049-556A-4633-B7AE-E0EE2816F2ED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2D02A6-E1AA-4225-9DF1-3E2CBFE2AF47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F27641-FB62-4ECE-AC9E-34182F6D6D4A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F90497-7937-4DCA-B502-AFCCACD59B1B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80963"/>
            <a:ext cx="2058988" cy="60372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029325" cy="60372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9225"/>
            <a:ext cx="8077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412875"/>
            <a:ext cx="8077200" cy="4648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187325" y="6245225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69125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1C31F-111B-4A8C-B423-F6252F9300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92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92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CAFD7"/>
            </a:gs>
            <a:gs pos="100000">
              <a:srgbClr val="4851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9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Univers 55 / Arial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922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 – Univers 55 / Arial</a:t>
            </a:r>
          </a:p>
          <a:p>
            <a:pPr lvl="1"/>
            <a:r>
              <a:rPr lang="en-GB"/>
              <a:t>  </a:t>
            </a:r>
          </a:p>
          <a:p>
            <a:pPr lvl="0"/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1029" name="Picture 7" descr="RAF Logo - 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8775" y="5988050"/>
            <a:ext cx="14414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8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480175" y="5924550"/>
            <a:ext cx="24241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6" r:id="rId1"/>
    <p:sldLayoutId id="2147484267" r:id="rId2"/>
    <p:sldLayoutId id="2147484268" r:id="rId3"/>
    <p:sldLayoutId id="2147484269" r:id="rId4"/>
    <p:sldLayoutId id="2147484270" r:id="rId5"/>
    <p:sldLayoutId id="2147484271" r:id="rId6"/>
    <p:sldLayoutId id="2147484272" r:id="rId7"/>
    <p:sldLayoutId id="2147484273" r:id="rId8"/>
    <p:sldLayoutId id="2147484274" r:id="rId9"/>
    <p:sldLayoutId id="2147484275" r:id="rId10"/>
    <p:sldLayoutId id="2147484276" r:id="rId11"/>
    <p:sldLayoutId id="2147484277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file:///G:/Cadets%20New%20ACPS/Airframes/ACP33%20Volume%204%20-%20Airframes/airframe-lesson-ch6-revised.ppt" TargetMode="External"/><Relationship Id="rId3" Type="http://schemas.openxmlformats.org/officeDocument/2006/relationships/hyperlink" Target="file:///G:/Cadets%20New%20ACPS/Airframes/ACP33%20Volume%204%20-%20Airframes/airframe-lesson-ch1-revised.ppt" TargetMode="External"/><Relationship Id="rId7" Type="http://schemas.openxmlformats.org/officeDocument/2006/relationships/hyperlink" Target="file:///G:/Cadets%20New%20ACPS/Airframes/ACP33%20Volume%204%20-%20Airframes/airframe-lesson-ch5-revised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file:///G:/Cadets%20New%20ACPS/Airframes/ACP33%20Volume%204%20-%20Airframes/airframe-lesson-ch4-revised.ppt" TargetMode="External"/><Relationship Id="rId5" Type="http://schemas.openxmlformats.org/officeDocument/2006/relationships/hyperlink" Target="file:///G:/Cadets%20New%20ACPS/Airframes/ACP33%20Volume%204%20-%20Airframes/airframe-lesson-ch3-revised.ppt" TargetMode="External"/><Relationship Id="rId4" Type="http://schemas.openxmlformats.org/officeDocument/2006/relationships/hyperlink" Target="file:///G:/Cadets%20New%20ACPS/Airframes/ACP33%20Volume%204%20-%20Airframes/airframe-lesson-ch2-revised.ppt" TargetMode="External"/><Relationship Id="rId9" Type="http://schemas.openxmlformats.org/officeDocument/2006/relationships/hyperlink" Target="file:///G:/Cadets%20New%20ACPS/Airframes/ACP33%20Volume%204%20-%20Airframes/airframe-lesson-ch7-revised.pp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z="1400">
                <a:latin typeface="Arial" charset="0"/>
                <a:cs typeface="Arial" charset="0"/>
              </a:rPr>
              <a:t>Uncontrolled copy not subject to amendment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3024187"/>
          </a:xfrm>
        </p:spPr>
        <p:txBody>
          <a:bodyPr/>
          <a:lstStyle/>
          <a:p>
            <a:pPr algn="ctr"/>
            <a:endParaRPr lang="en-GB" sz="4800">
              <a:latin typeface="Arial" charset="0"/>
              <a:cs typeface="Arial" charset="0"/>
            </a:endParaRPr>
          </a:p>
          <a:p>
            <a:pPr algn="ctr"/>
            <a:endParaRPr lang="en-GB" sz="1200">
              <a:latin typeface="Arial" charset="0"/>
              <a:cs typeface="Arial" charset="0"/>
            </a:endParaRPr>
          </a:p>
          <a:p>
            <a:pPr algn="ctr"/>
            <a:endParaRPr lang="en-GB" sz="1200">
              <a:latin typeface="Arial" charset="0"/>
              <a:cs typeface="Arial" charset="0"/>
            </a:endParaRPr>
          </a:p>
          <a:p>
            <a:pPr algn="ctr"/>
            <a:r>
              <a:rPr lang="en-GB" sz="4800">
                <a:latin typeface="Arial" charset="0"/>
                <a:cs typeface="Arial" charset="0"/>
              </a:rPr>
              <a:t>Airframes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468313" y="4868863"/>
            <a:ext cx="8207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/>
              <a:t>Revision 1.00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205038"/>
            <a:ext cx="6400800" cy="1752600"/>
          </a:xfrm>
        </p:spPr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Introduction </a:t>
            </a:r>
          </a:p>
          <a:p>
            <a:r>
              <a:rPr lang="en-US" sz="3200">
                <a:latin typeface="Arial" charset="0"/>
                <a:cs typeface="Arial" charset="0"/>
              </a:rPr>
              <a:t>and </a:t>
            </a:r>
          </a:p>
          <a:p>
            <a:r>
              <a:rPr lang="en-US" sz="3200">
                <a:latin typeface="Arial" charset="0"/>
                <a:cs typeface="Arial" charset="0"/>
              </a:rPr>
              <a:t>Chapter Index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00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76250"/>
            <a:ext cx="7924800" cy="52863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  <a:cs typeface="Arial" charset="0"/>
              </a:rPr>
              <a:t>Introduction to Airframes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/>
            <a:r>
              <a:rPr lang="en-GB">
                <a:latin typeface="Arial" charset="0"/>
                <a:cs typeface="Arial" charset="0"/>
              </a:rPr>
              <a:t>This subject provides an understanding of aircraft airframes and explores the principles of airframe design and their key features.  </a:t>
            </a:r>
          </a:p>
          <a:p>
            <a:pPr marL="0" indent="0" algn="just"/>
            <a:endParaRPr lang="en-GB" sz="1600">
              <a:latin typeface="Arial" charset="0"/>
              <a:cs typeface="Arial" charset="0"/>
            </a:endParaRPr>
          </a:p>
          <a:p>
            <a:pPr marL="0" indent="0" algn="just"/>
            <a:r>
              <a:rPr lang="en-GB">
                <a:latin typeface="Arial" charset="0"/>
                <a:cs typeface="Arial" charset="0"/>
              </a:rPr>
              <a:t>It considers aspects of engineering including materials, structural elements, methods of construction and manufacturing technology.  The subject also develops an awareness of hydraulic systems.</a:t>
            </a:r>
            <a:endParaRPr lang="en-GB" i="1">
              <a:latin typeface="Arial" charset="0"/>
              <a:cs typeface="Arial" charset="0"/>
            </a:endParaRPr>
          </a:p>
          <a:p>
            <a:pPr marL="0" indent="0" algn="just"/>
            <a:endParaRPr lang="en-GB">
              <a:latin typeface="Arial" charset="0"/>
              <a:cs typeface="Arial" charset="0"/>
            </a:endParaRPr>
          </a:p>
          <a:p>
            <a:pPr marL="0" indent="0" algn="just"/>
            <a:endParaRPr lang="en-GB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  <a:cs typeface="Arial" charset="0"/>
              </a:rPr>
              <a:t>Learning Outcomes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0" indent="0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On completion of this subject, you should:</a:t>
            </a:r>
          </a:p>
          <a:p>
            <a:pPr marL="0" indent="0" algn="just">
              <a:lnSpc>
                <a:spcPct val="90000"/>
              </a:lnSpc>
            </a:pPr>
            <a:endParaRPr lang="en-GB" sz="1800">
              <a:latin typeface="Arial" charset="0"/>
              <a:cs typeface="Times New Roman" charset="0"/>
            </a:endParaRPr>
          </a:p>
          <a:p>
            <a:pPr marL="760095" lvl="1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Be able to identify the main components of an aircraft and understand how the underlying structure is made up.</a:t>
            </a:r>
          </a:p>
          <a:p>
            <a:pPr marL="760095" lvl="1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Be able to identify the main materials used in aircraft construction, where they are used and what properties are beneficial in supporting the design.</a:t>
            </a:r>
          </a:p>
          <a:p>
            <a:pPr marL="760095" lvl="1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Understand the techniques and tools used in the manufacture of an airframe.</a:t>
            </a:r>
          </a:p>
          <a:p>
            <a:pPr marL="760095" lvl="1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Understand the loads and forces acting upon the fuselage and the methods of construction used in creating the fuselage.</a:t>
            </a:r>
          </a:p>
          <a:p>
            <a:pPr marL="760095" lvl="1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Understand the main functions of the wing and tailplane and the methods of construction employed.</a:t>
            </a:r>
          </a:p>
          <a:p>
            <a:pPr marL="760095" lvl="1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Be able to identify the main components of aircraft hydraulic &amp; pneumatic systems and recognise their associated functions.</a:t>
            </a:r>
          </a:p>
          <a:p>
            <a:pPr marL="760095" lvl="1" algn="just">
              <a:lnSpc>
                <a:spcPct val="90000"/>
              </a:lnSpc>
            </a:pPr>
            <a:r>
              <a:rPr lang="en-GB" sz="1800" dirty="0">
                <a:latin typeface="Arial"/>
                <a:cs typeface="Times New Roman"/>
              </a:rPr>
              <a:t>Understand the types of undercarriage, their function and positioning.</a:t>
            </a:r>
            <a:r>
              <a:rPr lang="en-GB" sz="1800" dirty="0">
                <a:latin typeface="Arial"/>
                <a:cs typeface="Arial"/>
              </a:rPr>
              <a:t> </a:t>
            </a:r>
            <a:endParaRPr lang="en-GB" sz="1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  <a:cs typeface="Arial" charset="0"/>
              </a:rPr>
              <a:t>Index of Chapters</a:t>
            </a:r>
          </a:p>
        </p:txBody>
      </p:sp>
      <p:graphicFrame>
        <p:nvGraphicFramePr>
          <p:cNvPr id="157739" name="Group 43"/>
          <p:cNvGraphicFramePr>
            <a:graphicFrameLocks noGrp="1"/>
          </p:cNvGraphicFramePr>
          <p:nvPr>
            <p:ph idx="1"/>
          </p:nvPr>
        </p:nvGraphicFramePr>
        <p:xfrm>
          <a:off x="539750" y="1125538"/>
          <a:ext cx="8077200" cy="464820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2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Chapter 1: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3" action="ppaction://hlinkpres?slideindex=1&amp;slidetitle="/>
                        </a:rPr>
                        <a:t>Airframe Design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Chapter 2: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4" action="ppaction://hlinkpres?slideindex=1&amp;slidetitle="/>
                        </a:rPr>
                        <a:t>Materials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Chapter 3: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5" action="ppaction://hlinkpres?slideindex=1&amp;slidetitle="/>
                        </a:rPr>
                        <a:t>Manufacturing Technology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Chapter 4: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6" action="ppaction://hlinkpres?slideindex=1&amp;slidetitle="/>
                        </a:rPr>
                        <a:t>Fuselage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Chapter 5: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7" action="ppaction://hlinkpres?slideindex=1&amp;slidetitle="/>
                        </a:rPr>
                        <a:t>Wing &amp; 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7" action="ppaction://hlinkpres?slideindex=1&amp;slidetitle="/>
                        </a:rPr>
                        <a:t>Tailplane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Chapter 6: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8" action="ppaction://hlinkpres?slideindex=1&amp;slidetitle="/>
                        </a:rPr>
                        <a:t>Hydraulics &amp; Pneumatics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20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Chapter 7: 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9" action="ppaction://hlinkpres?slideindex=1&amp;slidetitle="/>
                        </a:rPr>
                        <a:t>Undercarriage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752975"/>
          </a:xfrm>
        </p:spPr>
        <p:txBody>
          <a:bodyPr/>
          <a:lstStyle/>
          <a:p>
            <a:pPr algn="ctr"/>
            <a:endParaRPr lang="en-GB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1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99FF66"/>
      </a:hlink>
      <a:folHlink>
        <a:srgbClr val="99CC00"/>
      </a:folHlink>
    </a:clrScheme>
    <a:fontScheme name="1_Default Design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99FF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VersionNumber xmlns="33d018c4-3b15-4e40-a67d-61bb6fda5378">1</VersionNumber>
    <SubjectArea xmlns="33d018c4-3b15-4e40-a67d-61bb6fda5378" xsi:nil="true"/>
    <LatestUpdate xmlns="33d018c4-3b15-4e40-a67d-61bb6fda5378" xsi:nil="true"/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E1C30D4776344DA6BC9C611B785B41" ma:contentTypeVersion="17" ma:contentTypeDescription="Create a new document." ma:contentTypeScope="" ma:versionID="2003bebeec482bc05a8bcdd484f964d0">
  <xsd:schema xmlns:xsd="http://www.w3.org/2001/XMLSchema" xmlns:xs="http://www.w3.org/2001/XMLSchema" xmlns:p="http://schemas.microsoft.com/office/2006/metadata/properties" xmlns:ns2="33d018c4-3b15-4e40-a67d-61bb6fda5378" xmlns:ns3="http://schemas.microsoft.com/sharepoint/v3/fields" xmlns:ns4="3ccbaba7-fbc8-4626-8fd2-a5c4a0566b20" xmlns:ns5="http://schemas.microsoft.com/sharepoint/v4" targetNamespace="http://schemas.microsoft.com/office/2006/metadata/properties" ma:root="true" ma:fieldsID="a96c18bc1330829170a9a372cd1b3659" ns2:_="" ns3:_="" ns4:_="" ns5:_="">
    <xsd:import namespace="33d018c4-3b15-4e40-a67d-61bb6fda5378"/>
    <xsd:import namespace="http://schemas.microsoft.com/sharepoint/v3/fields"/>
    <xsd:import namespace="3ccbaba7-fbc8-4626-8fd2-a5c4a0566b20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VersionNumber"/>
                <xsd:element ref="ns3:_Version" minOccurs="0"/>
                <xsd:element ref="ns2:MediaServiceAutoKeyPoints" minOccurs="0"/>
                <xsd:element ref="ns2:MediaServiceKeyPoints" minOccurs="0"/>
                <xsd:element ref="ns2:SubjectAre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atestUpdate" minOccurs="0"/>
                <xsd:element ref="ns2:MediaServiceDateTaken" minOccurs="0"/>
                <xsd:element ref="ns4:SharedWithUsers" minOccurs="0"/>
                <xsd:element ref="ns4:SharedWithDetails" minOccurs="0"/>
                <xsd:element ref="ns2:MediaLengthInSeconds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018c4-3b15-4e40-a67d-61bb6fda53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VersionNumber" ma:index="10" ma:displayName="Version Number" ma:decimals="1" ma:default="1" ma:format="Dropdown" ma:internalName="VersionNumber" ma:percentage="FALSE">
      <xsd:simpleType>
        <xsd:restriction base="dms:Number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SubjectArea" ma:index="14" nillable="true" ma:displayName="Subject Area" ma:format="Dropdown" ma:internalName="SubjectAre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pace"/>
                    <xsd:enumeration value="DofE"/>
                    <xsd:enumeration value="Leadership"/>
                    <xsd:enumeration value="Classification Training"/>
                    <xsd:enumeration value="Cyber"/>
                    <xsd:enumeration value="First Aid"/>
                    <xsd:enumeration value="Radio"/>
                    <xsd:enumeration value="Shooting"/>
                    <xsd:enumeration value="STEM"/>
                    <xsd:enumeration value="Music"/>
                    <xsd:enumeration value="Adv Trg"/>
                    <xsd:enumeration value="Road Marching"/>
                    <xsd:enumeration value="Drill"/>
                    <xsd:enumeration value="Sport"/>
                    <xsd:enumeration value="Fieldcraft"/>
                    <xsd:enumeration value="Apps"/>
                    <xsd:enumeration value="Staff Training"/>
                    <xsd:enumeration value="App: Space"/>
                    <xsd:enumeration value="App: IOS"/>
                    <xsd:enumeration value="App: All"/>
                    <xsd:enumeration value="ATF"/>
                    <xsd:enumeration value="Specific Support Guidance"/>
                    <xsd:enumeration value="Training Briefing Note"/>
                    <xsd:enumeration value="Health &amp; Safety"/>
                    <xsd:enumeration value="Fundraising/Citizenship Training"/>
                    <xsd:enumeration value="Academic Training"/>
                  </xsd:restriction>
                </xsd:simpleType>
              </xsd:element>
            </xsd:sequence>
          </xsd:extension>
        </xsd:complexContent>
      </xsd:complex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atestUpdate" ma:index="19" nillable="true" ma:displayName="Latest Update" ma:format="Dropdown" ma:internalName="LatestUpdate">
      <xsd:simpleType>
        <xsd:restriction base="dms:Text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1" nillable="true" ma:displayName="Version" ma:internalName="_Ver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cbaba7-fbc8-4626-8fd2-a5c4a056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26F330-1E85-4FF3-90AB-4A25CE1B1BDA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33d018c4-3b15-4e40-a67d-61bb6fda5378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C5EEF6D3-8773-4631-BF5B-81D813E9B6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98DAC7-91CF-4DD6-ABD8-ABA442E683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018c4-3b15-4e40-a67d-61bb6fda5378"/>
    <ds:schemaRef ds:uri="http://schemas.microsoft.com/sharepoint/v3/fields"/>
    <ds:schemaRef ds:uri="3ccbaba7-fbc8-4626-8fd2-a5c4a0566b20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TDSU</Template>
  <TotalTime>1364</TotalTime>
  <Words>243</Words>
  <Application>Microsoft Office PowerPoint</Application>
  <PresentationFormat>On-screen Show (4:3)</PresentationFormat>
  <Paragraphs>43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2_Default Design</vt:lpstr>
      <vt:lpstr>Uncontrolled copy not subject to amendment</vt:lpstr>
      <vt:lpstr>PowerPoint Presentation</vt:lpstr>
      <vt:lpstr>PowerPoint Presentation</vt:lpstr>
      <vt:lpstr>Introduction to Airframes</vt:lpstr>
      <vt:lpstr>Learning Outcomes</vt:lpstr>
      <vt:lpstr>Index of Chapters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Reading LO1</dc:title>
  <dc:creator>CTO</dc:creator>
  <cp:lastModifiedBy>Paul Atkinson</cp:lastModifiedBy>
  <cp:revision>224</cp:revision>
  <dcterms:created xsi:type="dcterms:W3CDTF">2008-10-04T08:46:56Z</dcterms:created>
  <dcterms:modified xsi:type="dcterms:W3CDTF">2022-11-03T15:25:25Z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0x0101009BE1C30D4776344DA6BC9C611B785B41</vt:lpwstr>
  </property>
</Properties>
</file>